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3" r:id="rId4"/>
    <p:sldId id="287" r:id="rId5"/>
    <p:sldId id="285" r:id="rId6"/>
    <p:sldId id="288" r:id="rId7"/>
    <p:sldId id="289" r:id="rId8"/>
    <p:sldId id="295" r:id="rId9"/>
    <p:sldId id="313" r:id="rId10"/>
    <p:sldId id="294" r:id="rId11"/>
    <p:sldId id="296" r:id="rId12"/>
    <p:sldId id="315" r:id="rId13"/>
    <p:sldId id="314" r:id="rId14"/>
    <p:sldId id="316" r:id="rId15"/>
    <p:sldId id="319" r:id="rId16"/>
    <p:sldId id="307" r:id="rId17"/>
    <p:sldId id="291" r:id="rId18"/>
    <p:sldId id="317" r:id="rId19"/>
    <p:sldId id="292" r:id="rId20"/>
    <p:sldId id="298" r:id="rId21"/>
    <p:sldId id="299" r:id="rId22"/>
    <p:sldId id="304" r:id="rId23"/>
    <p:sldId id="306" r:id="rId24"/>
    <p:sldId id="303" r:id="rId25"/>
    <p:sldId id="318" r:id="rId26"/>
    <p:sldId id="279" r:id="rId27"/>
    <p:sldId id="311" r:id="rId28"/>
    <p:sldId id="312" r:id="rId2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64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1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54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01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103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2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84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13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19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42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4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89000">
              <a:schemeClr val="bg1"/>
            </a:gs>
            <a:gs pos="28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595D-030D-4C1A-8148-98DDB882272D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4E43-097B-4899-A9EE-7C3A63240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17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3" y="-99392"/>
            <a:ext cx="9205125" cy="6096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-24613" y="5733256"/>
            <a:ext cx="922215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Marijn Nijssen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87984" y="4293096"/>
            <a:ext cx="6192688" cy="1152128"/>
          </a:xfrm>
        </p:spPr>
        <p:txBody>
          <a:bodyPr>
            <a:normAutofit fontScale="90000"/>
          </a:bodyPr>
          <a:lstStyle/>
          <a:p>
            <a:pPr algn="r"/>
            <a:r>
              <a:rPr lang="nl-NL" dirty="0" smtClean="0">
                <a:solidFill>
                  <a:schemeClr val="bg1"/>
                </a:solidFill>
              </a:rPr>
              <a:t>Beheer van mergelgroeven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en rotsen</a:t>
            </a:r>
            <a:r>
              <a:rPr lang="nl-NL" sz="3100" dirty="0">
                <a:solidFill>
                  <a:schemeClr val="bg1"/>
                </a:solidFill>
              </a:rPr>
              <a:t/>
            </a:r>
            <a:br>
              <a:rPr lang="nl-NL" sz="3100" dirty="0">
                <a:solidFill>
                  <a:schemeClr val="bg1"/>
                </a:solidFill>
              </a:rPr>
            </a:br>
            <a:endParaRPr lang="nl-NL" sz="31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8" y="5877272"/>
            <a:ext cx="106433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949280"/>
            <a:ext cx="1384336" cy="85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911828"/>
            <a:ext cx="1728192" cy="75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012160" y="5949280"/>
            <a:ext cx="28973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400" b="1" dirty="0" smtClean="0"/>
              <a:t>Marijn Nijssen</a:t>
            </a:r>
          </a:p>
          <a:p>
            <a:r>
              <a:rPr lang="nl-NL" i="1" dirty="0" smtClean="0"/>
              <a:t>Veldwerkplaats 12 april 2016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5505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Zijn doelsoorten pioniers?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>
                <a:latin typeface="Calibri Light" panose="020F0302020204030204" pitchFamily="34" charset="0"/>
              </a:rPr>
              <a:t>Geelbuikvuurpad en Vroedmeesterpad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Laag aantal eieren in fasen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Max 300-500 meter dispersie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Kunnen oud worden (25 jaar!)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Broedzorg</a:t>
            </a:r>
          </a:p>
          <a:p>
            <a:pPr marL="0" indent="0">
              <a:buNone/>
            </a:pPr>
            <a:endParaRPr lang="nl-NL" sz="2800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2175" y="4670797"/>
            <a:ext cx="2676691" cy="218720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11" y="2852936"/>
            <a:ext cx="2665826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2"/>
          <a:stretch/>
        </p:blipFill>
        <p:spPr bwMode="auto">
          <a:xfrm>
            <a:off x="2688866" y="4670797"/>
            <a:ext cx="2743200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1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Zijn doelsoorten pioniers?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400" dirty="0" smtClean="0">
                <a:latin typeface="Calibri Light" panose="020F0302020204030204" pitchFamily="34" charset="0"/>
              </a:rPr>
              <a:t>Nee:  de meeste soorten zijn ‘stress-</a:t>
            </a:r>
            <a:r>
              <a:rPr lang="nl-NL" sz="2400" dirty="0" err="1" smtClean="0">
                <a:latin typeface="Calibri Light" panose="020F0302020204030204" pitchFamily="34" charset="0"/>
              </a:rPr>
              <a:t>tolerators</a:t>
            </a:r>
            <a:r>
              <a:rPr lang="nl-NL" sz="2400" dirty="0" smtClean="0">
                <a:latin typeface="Calibri Light" panose="020F0302020204030204" pitchFamily="34" charset="0"/>
              </a:rPr>
              <a:t>’ van weinig nutriënten, tijdelijk beschikbare habitats en extreem klimaat </a:t>
            </a:r>
          </a:p>
          <a:p>
            <a:r>
              <a:rPr lang="nl-NL" sz="2400" dirty="0" err="1" smtClean="0">
                <a:latin typeface="Calibri Light" panose="020F0302020204030204" pitchFamily="34" charset="0"/>
              </a:rPr>
              <a:t>Dauer</a:t>
            </a:r>
            <a:r>
              <a:rPr lang="nl-NL" sz="2400" dirty="0" smtClean="0">
                <a:latin typeface="Calibri Light" panose="020F0302020204030204" pitchFamily="34" charset="0"/>
              </a:rPr>
              <a:t>-pioniers</a:t>
            </a:r>
          </a:p>
          <a:p>
            <a:r>
              <a:rPr lang="nl-NL" sz="2400" dirty="0" smtClean="0">
                <a:latin typeface="Calibri Light" panose="020F0302020204030204" pitchFamily="34" charset="0"/>
              </a:rPr>
              <a:t>Meeste soorten afgelopen eeuw(en) gebonden aan kleinschalige cultuurlandschap</a:t>
            </a:r>
          </a:p>
          <a:p>
            <a:pPr marL="0" indent="0">
              <a:buNone/>
            </a:pPr>
            <a:endParaRPr lang="nl-NL" sz="24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nl-NL" sz="24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nl-NL" sz="2400" dirty="0" smtClean="0">
                <a:latin typeface="Calibri Light" panose="020F0302020204030204" pitchFamily="34" charset="0"/>
              </a:rPr>
              <a:t>Beheer moet niet gericht zijn op meer dynamiek, maar op het vergroten van ‘</a:t>
            </a:r>
            <a:r>
              <a:rPr lang="nl-NL" sz="2400" dirty="0" err="1" smtClean="0">
                <a:latin typeface="Calibri Light" panose="020F0302020204030204" pitchFamily="34" charset="0"/>
              </a:rPr>
              <a:t>window</a:t>
            </a:r>
            <a:r>
              <a:rPr lang="nl-NL" sz="2400" dirty="0" smtClean="0">
                <a:latin typeface="Calibri Light" panose="020F0302020204030204" pitchFamily="34" charset="0"/>
              </a:rPr>
              <a:t> of opportunity’: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Voldoende vestigingsplekken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Openhouden van vestigingsplekken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Faciliteren van dispersie/kolonisatie</a:t>
            </a:r>
          </a:p>
        </p:txBody>
      </p:sp>
    </p:spTree>
    <p:extLst>
      <p:ext uri="{BB962C8B-B14F-4D97-AF65-F5344CB8AC3E}">
        <p14:creationId xmlns:p14="http://schemas.microsoft.com/office/powerpoint/2010/main" val="35125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5" y="-27384"/>
            <a:ext cx="10255560" cy="68834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5589240"/>
            <a:ext cx="8229600" cy="1143000"/>
          </a:xfrm>
        </p:spPr>
        <p:txBody>
          <a:bodyPr/>
          <a:lstStyle/>
          <a:p>
            <a:pPr algn="r"/>
            <a:r>
              <a:rPr lang="nl-NL" dirty="0" smtClean="0">
                <a:solidFill>
                  <a:schemeClr val="bg1"/>
                </a:solidFill>
              </a:rPr>
              <a:t>Natuurlijke successie?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95536" y="5157192"/>
            <a:ext cx="6347048" cy="676672"/>
          </a:xfrm>
        </p:spPr>
        <p:txBody>
          <a:bodyPr/>
          <a:lstStyle/>
          <a:p>
            <a:pPr marL="0" indent="0">
              <a:buNone/>
            </a:pPr>
            <a:r>
              <a:rPr lang="nl-N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Verborgen valleien vs. Natura2000</a:t>
            </a:r>
            <a:endParaRPr lang="en-GB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79" y="-27383"/>
            <a:ext cx="10336933" cy="689269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4221088"/>
            <a:ext cx="3599406" cy="239840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97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8804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Of onderdeel van cultuurlandschap?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5" b="91376" l="2342" r="9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326">
            <a:off x="-379822" y="2972527"/>
            <a:ext cx="3853691" cy="2892923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882">
            <a:off x="-41040" y="299074"/>
            <a:ext cx="3586746" cy="22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"/>
          <a:stretch/>
        </p:blipFill>
        <p:spPr>
          <a:xfrm>
            <a:off x="1328468" y="2065416"/>
            <a:ext cx="7924051" cy="48569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5805264"/>
            <a:ext cx="8229600" cy="97226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Of onderdeel van cultuurlandschap?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12603" y="3717032"/>
            <a:ext cx="1631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Strooberg</a:t>
            </a:r>
            <a:r>
              <a:rPr lang="nl-NL" dirty="0" smtClean="0"/>
              <a:t> 1910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014"/>
            <a:ext cx="59208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5977839" y="18864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Geulhem 1910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Conclusies voor huidige doelsoorten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nl-NL" sz="2400" dirty="0" smtClean="0">
                <a:latin typeface="Calibri Light" panose="020F0302020204030204" pitchFamily="34" charset="0"/>
              </a:rPr>
              <a:t>Beheer en inrichting moet gericht zijn op open houden van vegetatie, niet zo zeer op dynamiek</a:t>
            </a:r>
          </a:p>
          <a:p>
            <a:endParaRPr lang="nl-NL" sz="2400" dirty="0" smtClean="0">
              <a:latin typeface="Calibri Light" panose="020F0302020204030204" pitchFamily="34" charset="0"/>
            </a:endParaRPr>
          </a:p>
          <a:p>
            <a:r>
              <a:rPr lang="nl-NL" sz="2400" dirty="0" smtClean="0">
                <a:latin typeface="Calibri Light" panose="020F0302020204030204" pitchFamily="34" charset="0"/>
              </a:rPr>
              <a:t>Verspreiding van soorten waarschijnlijk groot probleem: corridors en/of vectoren nodig</a:t>
            </a:r>
          </a:p>
          <a:p>
            <a:endParaRPr lang="nl-NL" sz="2400" dirty="0" smtClean="0">
              <a:latin typeface="Calibri Light" panose="020F0302020204030204" pitchFamily="34" charset="0"/>
            </a:endParaRPr>
          </a:p>
          <a:p>
            <a:r>
              <a:rPr lang="nl-NL" sz="2400" dirty="0" smtClean="0">
                <a:latin typeface="Calibri Light" panose="020F0302020204030204" pitchFamily="34" charset="0"/>
              </a:rPr>
              <a:t>Natuurlijke successie interessant, maar voor minder Natura2000 doelen geschikt: groeves moeten daarvoor worden gezien én behandeld als onderdeel van het cultuurlandschap</a:t>
            </a:r>
          </a:p>
          <a:p>
            <a:endParaRPr lang="nl-NL" sz="2400" dirty="0" smtClean="0">
              <a:latin typeface="Calibri Light" panose="020F0302020204030204" pitchFamily="34" charset="0"/>
            </a:endParaRPr>
          </a:p>
          <a:p>
            <a:r>
              <a:rPr lang="nl-NL" sz="2400" dirty="0" smtClean="0">
                <a:latin typeface="Calibri Light" panose="020F0302020204030204" pitchFamily="34" charset="0"/>
              </a:rPr>
              <a:t>Westelijke terreinen meer geschikt voor </a:t>
            </a:r>
            <a:r>
              <a:rPr lang="nl-NL" sz="2400" dirty="0" err="1" smtClean="0">
                <a:latin typeface="Calibri Light" panose="020F0302020204030204" pitchFamily="34" charset="0"/>
              </a:rPr>
              <a:t>warmteminnende</a:t>
            </a:r>
            <a:r>
              <a:rPr lang="nl-NL" sz="2400" dirty="0" smtClean="0">
                <a:latin typeface="Calibri Light" panose="020F0302020204030204" pitchFamily="34" charset="0"/>
              </a:rPr>
              <a:t> soorten van open biotopen, oostelijke terreinen voor ruigtes en bos</a:t>
            </a:r>
          </a:p>
        </p:txBody>
      </p:sp>
    </p:spTree>
    <p:extLst>
      <p:ext uri="{BB962C8B-B14F-4D97-AF65-F5344CB8AC3E}">
        <p14:creationId xmlns:p14="http://schemas.microsoft.com/office/powerpoint/2010/main" val="24514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Beheer van groeves en omgeving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Begrazing: geiten en schapen (</a:t>
            </a:r>
            <a:r>
              <a:rPr lang="nl-NL" sz="2800" dirty="0" err="1" smtClean="0">
                <a:latin typeface="Calibri Light" panose="020F0302020204030204" pitchFamily="34" charset="0"/>
              </a:rPr>
              <a:t>evt</a:t>
            </a:r>
            <a:r>
              <a:rPr lang="nl-NL" sz="2800" dirty="0" smtClean="0">
                <a:latin typeface="Calibri Light" panose="020F0302020204030204" pitchFamily="34" charset="0"/>
              </a:rPr>
              <a:t> paarden)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Opslag struweel en bos verwijderen 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Maaien en afvoeren ruigere vlakke graslanden</a:t>
            </a:r>
          </a:p>
          <a:p>
            <a:pPr>
              <a:buFontTx/>
              <a:buChar char="-"/>
            </a:pPr>
            <a:r>
              <a:rPr lang="nl-NL" sz="2800" dirty="0">
                <a:latin typeface="Calibri Light" panose="020F0302020204030204" pitchFamily="34" charset="0"/>
              </a:rPr>
              <a:t>Plaggen bovenste </a:t>
            </a:r>
            <a:r>
              <a:rPr lang="nl-NL" sz="2800" dirty="0" smtClean="0">
                <a:latin typeface="Calibri Light" panose="020F0302020204030204" pitchFamily="34" charset="0"/>
              </a:rPr>
              <a:t>randen (proef)</a:t>
            </a:r>
            <a:endParaRPr lang="nl-NL" sz="28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nl-NL" sz="28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Soortbeheer voor amfibieën: geschikt houden of creëren van wateren</a:t>
            </a:r>
          </a:p>
          <a:p>
            <a:pPr>
              <a:buFontTx/>
              <a:buChar char="-"/>
            </a:pPr>
            <a:r>
              <a:rPr lang="nl-NL" sz="2800" dirty="0" smtClean="0">
                <a:latin typeface="Calibri Light" panose="020F0302020204030204" pitchFamily="34" charset="0"/>
              </a:rPr>
              <a:t>Opletten op vleermuizen: beïnvloeding klimaat in grot</a:t>
            </a:r>
          </a:p>
          <a:p>
            <a:pPr>
              <a:buFontTx/>
              <a:buChar char="-"/>
            </a:pPr>
            <a:endParaRPr lang="nl-NL" sz="2800" dirty="0" smtClean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nl-NL" sz="2800" dirty="0">
              <a:latin typeface="Calibri Light" panose="020F030202020403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 rot="20266672">
            <a:off x="963570" y="2660412"/>
            <a:ext cx="6906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 smtClean="0">
                <a:solidFill>
                  <a:srgbClr val="FF0000"/>
                </a:solidFill>
                <a:latin typeface="Stencil" panose="040409050D0802020404" pitchFamily="82" charset="0"/>
              </a:rPr>
              <a:t>MAATWERK</a:t>
            </a:r>
            <a:endParaRPr lang="en-GB" sz="96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03648"/>
            <a:ext cx="8229600" cy="5265712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>
                <a:latin typeface="Calibri Light" panose="020F0302020204030204" pitchFamily="34" charset="0"/>
              </a:rPr>
              <a:t>Geiten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Houtige gewassen (vooral inheemse…)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Steile delen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Ook kruiden! (dus zomer lage, winter hoge druk)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Stevig raster</a:t>
            </a:r>
          </a:p>
          <a:p>
            <a:pPr>
              <a:buFontTx/>
              <a:buChar char="-"/>
            </a:pPr>
            <a:endParaRPr lang="nl-NL" sz="2400" dirty="0" smtClean="0">
              <a:latin typeface="Calibri Light" panose="020F0302020204030204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800" dirty="0" smtClean="0">
                <a:latin typeface="Calibri Light" panose="020F0302020204030204" pitchFamily="34" charset="0"/>
              </a:rPr>
              <a:t>Schapen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Vooral gras en kruiden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Vlakkere delen, samen met kalkgraslanden en ruigtes</a:t>
            </a:r>
          </a:p>
          <a:p>
            <a:pPr>
              <a:buFontTx/>
              <a:buChar char="-"/>
            </a:pPr>
            <a:r>
              <a:rPr lang="nl-NL" sz="2400" dirty="0" err="1" smtClean="0">
                <a:latin typeface="Calibri Light" panose="020F0302020204030204" pitchFamily="34" charset="0"/>
              </a:rPr>
              <a:t>Inrasteren</a:t>
            </a:r>
            <a:r>
              <a:rPr lang="nl-NL" sz="2400" dirty="0" smtClean="0">
                <a:latin typeface="Calibri Light" panose="020F0302020204030204" pitchFamily="34" charset="0"/>
              </a:rPr>
              <a:t> met </a:t>
            </a:r>
            <a:r>
              <a:rPr lang="nl-NL" sz="2400" dirty="0" err="1" smtClean="0">
                <a:latin typeface="Calibri Light" panose="020F0302020204030204" pitchFamily="34" charset="0"/>
              </a:rPr>
              <a:t>flexnetten</a:t>
            </a:r>
            <a:r>
              <a:rPr lang="nl-NL" sz="2400" dirty="0" smtClean="0">
                <a:latin typeface="Calibri Light" panose="020F0302020204030204" pitchFamily="34" charset="0"/>
              </a:rPr>
              <a:t> (‘s avonds er uit!)</a:t>
            </a:r>
          </a:p>
          <a:p>
            <a:pPr>
              <a:buFontTx/>
              <a:buChar char="-"/>
            </a:pPr>
            <a:r>
              <a:rPr lang="nl-NL" sz="2400" dirty="0" err="1" smtClean="0">
                <a:latin typeface="Calibri Light" panose="020F0302020204030204" pitchFamily="34" charset="0"/>
              </a:rPr>
              <a:t>Gescheperde</a:t>
            </a:r>
            <a:r>
              <a:rPr lang="nl-NL" sz="2400" dirty="0" smtClean="0">
                <a:latin typeface="Calibri Light" panose="020F0302020204030204" pitchFamily="34" charset="0"/>
              </a:rPr>
              <a:t> kudde (vector?)</a:t>
            </a:r>
          </a:p>
          <a:p>
            <a:pPr>
              <a:buFontTx/>
              <a:buChar char="-"/>
            </a:pPr>
            <a:endParaRPr lang="nl-NL" sz="2400" dirty="0">
              <a:latin typeface="Calibri Light" panose="020F0302020204030204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3000" dirty="0" smtClean="0">
                <a:latin typeface="Calibri Light" panose="020F0302020204030204" pitchFamily="34" charset="0"/>
              </a:rPr>
              <a:t>Paarden en Varkens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smtClean="0"/>
              <a:t>Begrazing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8" r="40661"/>
          <a:stretch/>
        </p:blipFill>
        <p:spPr>
          <a:xfrm>
            <a:off x="6875253" y="0"/>
            <a:ext cx="2268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Inrichting van groeves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b="1" dirty="0" smtClean="0">
                <a:latin typeface="Calibri Light" panose="020F0302020204030204" pitchFamily="34" charset="0"/>
              </a:rPr>
              <a:t>Zowel voor ‘cultuurlandschap’ als successie belangrijk!</a:t>
            </a:r>
          </a:p>
          <a:p>
            <a:pPr>
              <a:buFontTx/>
              <a:buChar char="-"/>
            </a:pPr>
            <a:endParaRPr lang="nl-NL" sz="24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Niet afdekken kale rotsen (zeker niet op het zuiden)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Anders: afdekken met kalkrijke, voedselarme bovenlaag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Wanden onregelmatig afwerken (exploderen?)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Herinrichting door mergelwinning en herverdeling in groeve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Toestaan kleinschalige particuliere winning / fossielen</a:t>
            </a:r>
            <a:endParaRPr lang="nl-NL" sz="24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Gebruik van water waar mogelijk, door vasthouden of langzame doorstroming (uittredend grondwater)</a:t>
            </a:r>
          </a:p>
          <a:p>
            <a:pPr>
              <a:buFontTx/>
              <a:buChar char="-"/>
            </a:pPr>
            <a:r>
              <a:rPr lang="nl-NL" sz="2400" dirty="0" smtClean="0">
                <a:latin typeface="Calibri Light" panose="020F0302020204030204" pitchFamily="34" charset="0"/>
              </a:rPr>
              <a:t>Verwijderen van invasieve exoten </a:t>
            </a:r>
            <a:endParaRPr lang="nl-N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nl-NL" dirty="0" smtClean="0"/>
              <a:t>Mergelgroeven en rotsen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52528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nl-NL" sz="2000" dirty="0" smtClean="0">
                <a:latin typeface="Calibri Light" panose="020F0302020204030204" pitchFamily="34" charset="0"/>
              </a:rPr>
              <a:t>‘</a:t>
            </a:r>
            <a:r>
              <a:rPr lang="nl-NL" sz="2000" dirty="0" err="1" smtClean="0">
                <a:latin typeface="Calibri Light" panose="020F0302020204030204" pitchFamily="34" charset="0"/>
              </a:rPr>
              <a:t>Mergel’groeven</a:t>
            </a:r>
            <a:r>
              <a:rPr lang="nl-NL" sz="2000" dirty="0" smtClean="0">
                <a:latin typeface="Calibri Light" panose="020F0302020204030204" pitchFamily="34" charset="0"/>
              </a:rPr>
              <a:t> en rotsen door eeuwenlange menselijke activiteit</a:t>
            </a:r>
          </a:p>
          <a:p>
            <a:pPr lvl="0">
              <a:buFontTx/>
              <a:buChar char="-"/>
            </a:pPr>
            <a:endParaRPr lang="nl-NL" sz="2000" dirty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r>
              <a:rPr lang="nl-NL" sz="2000" dirty="0" smtClean="0">
                <a:latin typeface="Calibri Light" panose="020F0302020204030204" pitchFamily="34" charset="0"/>
              </a:rPr>
              <a:t>Vanaf begin 20</a:t>
            </a:r>
            <a:r>
              <a:rPr lang="nl-NL" sz="2000" baseline="30000" dirty="0" smtClean="0">
                <a:latin typeface="Calibri Light" panose="020F0302020204030204" pitchFamily="34" charset="0"/>
              </a:rPr>
              <a:t>e</a:t>
            </a:r>
            <a:r>
              <a:rPr lang="nl-NL" sz="2000" dirty="0" smtClean="0">
                <a:latin typeface="Calibri Light" panose="020F0302020204030204" pitchFamily="34" charset="0"/>
              </a:rPr>
              <a:t> eeuw ook ecologische waarden onderkend</a:t>
            </a:r>
          </a:p>
          <a:p>
            <a:pPr lvl="0">
              <a:buFontTx/>
              <a:buChar char="-"/>
            </a:pPr>
            <a:endParaRPr lang="nl-NL" sz="2000" dirty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r>
              <a:rPr lang="nl-NL" sz="2000" dirty="0" smtClean="0">
                <a:latin typeface="Calibri Light" panose="020F0302020204030204" pitchFamily="34" charset="0"/>
              </a:rPr>
              <a:t>Nieuwe fase door concept ‘Verborgen valleien’ in 1999-2004</a:t>
            </a:r>
          </a:p>
          <a:p>
            <a:pPr lvl="0">
              <a:buFontTx/>
              <a:buChar char="-"/>
            </a:pPr>
            <a:endParaRPr lang="nl-NL" sz="2000" dirty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r>
              <a:rPr lang="nl-NL" sz="2000" dirty="0" smtClean="0">
                <a:latin typeface="Calibri Light" panose="020F0302020204030204" pitchFamily="34" charset="0"/>
              </a:rPr>
              <a:t>Op dit moment nog 2 grote groeves (deels) actief: ENCI-groeve en ‘t Rooth: deze worden binnen enkele jaren overgedragen </a:t>
            </a:r>
          </a:p>
          <a:p>
            <a:pPr lvl="0">
              <a:buFontTx/>
              <a:buChar char="-"/>
            </a:pPr>
            <a:endParaRPr lang="nl-NL" sz="2000" dirty="0" smtClean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r>
              <a:rPr lang="nl-NL" sz="2000" dirty="0" smtClean="0">
                <a:latin typeface="Calibri Light" panose="020F0302020204030204" pitchFamily="34" charset="0"/>
              </a:rPr>
              <a:t>Enkele tientallen grotere verlaten kleine groeves en honderden mini-groeves</a:t>
            </a:r>
          </a:p>
          <a:p>
            <a:pPr lvl="0">
              <a:buFontTx/>
              <a:buChar char="-"/>
            </a:pPr>
            <a:endParaRPr lang="nl-NL" sz="2000" dirty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r>
              <a:rPr lang="nl-NL" sz="2000" dirty="0" smtClean="0">
                <a:latin typeface="Calibri Light" panose="020F0302020204030204" pitchFamily="34" charset="0"/>
              </a:rPr>
              <a:t>Beheervraagstuk: welke doelen en hoe deze  te bereiken? </a:t>
            </a:r>
          </a:p>
          <a:p>
            <a:pPr lvl="0">
              <a:buFontTx/>
              <a:buChar char="-"/>
            </a:pPr>
            <a:endParaRPr lang="nl-NL" sz="2000" dirty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endParaRPr lang="nl-NL" sz="2000" dirty="0" smtClean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endParaRPr lang="nl-NL" sz="2000" dirty="0">
              <a:latin typeface="Calibri Light" panose="020F0302020204030204" pitchFamily="34" charset="0"/>
            </a:endParaRPr>
          </a:p>
          <a:p>
            <a:endParaRPr lang="nl-NL" sz="3400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54" y="5949280"/>
            <a:ext cx="897671" cy="7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8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Praktische knelpunten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r>
              <a:rPr lang="nl-NL" sz="2800" dirty="0" smtClean="0">
                <a:latin typeface="Calibri Light" panose="020F0302020204030204" pitchFamily="34" charset="0"/>
              </a:rPr>
              <a:t>Veiligheidsregels vaak strikt gehanteerd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Mijnbouw-wetgeving voor winning / afgraven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Publieke opinie</a:t>
            </a:r>
            <a:endParaRPr lang="nl-NL" sz="2800" dirty="0">
              <a:latin typeface="Calibri Light" panose="020F03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 b="25048"/>
          <a:stretch/>
        </p:blipFill>
        <p:spPr>
          <a:xfrm>
            <a:off x="-1630" y="3140968"/>
            <a:ext cx="914400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9" y="0"/>
            <a:ext cx="9175509" cy="6881632"/>
          </a:xfrm>
        </p:spPr>
      </p:pic>
      <p:sp>
        <p:nvSpPr>
          <p:cNvPr id="3" name="Tekstvak 2"/>
          <p:cNvSpPr txBox="1"/>
          <p:nvPr/>
        </p:nvSpPr>
        <p:spPr>
          <a:xfrm>
            <a:off x="2915816" y="188640"/>
            <a:ext cx="612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j-lt"/>
              </a:rPr>
              <a:t>Voortplantingswater opschonen laat in voorjaar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5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5" y="0"/>
            <a:ext cx="9355967" cy="6858000"/>
          </a:xfrm>
        </p:spPr>
      </p:pic>
      <p:sp>
        <p:nvSpPr>
          <p:cNvPr id="5" name="Tekstvak 4"/>
          <p:cNvSpPr txBox="1"/>
          <p:nvPr/>
        </p:nvSpPr>
        <p:spPr>
          <a:xfrm>
            <a:off x="3635896" y="178872"/>
            <a:ext cx="541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j-lt"/>
              </a:rPr>
              <a:t>Vrijzetten rotswanden op zonnige plekken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99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45"/>
            <a:ext cx="10321117" cy="6880745"/>
          </a:xfrm>
        </p:spPr>
      </p:pic>
      <p:sp>
        <p:nvSpPr>
          <p:cNvPr id="5" name="Tekstvak 4"/>
          <p:cNvSpPr txBox="1"/>
          <p:nvPr/>
        </p:nvSpPr>
        <p:spPr>
          <a:xfrm>
            <a:off x="2267744" y="6184785"/>
            <a:ext cx="771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j-lt"/>
              </a:rPr>
              <a:t>Groeves in bossen (met exoten) groeien zeer snel weer dicht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97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286999" cy="6858000"/>
          </a:xfrm>
        </p:spPr>
      </p:pic>
      <p:sp>
        <p:nvSpPr>
          <p:cNvPr id="4" name="Tekstvak 3"/>
          <p:cNvSpPr txBox="1"/>
          <p:nvPr/>
        </p:nvSpPr>
        <p:spPr>
          <a:xfrm>
            <a:off x="2051720" y="6184785"/>
            <a:ext cx="771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j-lt"/>
              </a:rPr>
              <a:t>Groeves in bossen (met exoten) groeien zeer snel weer dicht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87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9"/>
          <a:stretch/>
        </p:blipFill>
        <p:spPr>
          <a:xfrm>
            <a:off x="0" y="0"/>
            <a:ext cx="5166044" cy="6858000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" b="4888"/>
          <a:stretch/>
        </p:blipFill>
        <p:spPr>
          <a:xfrm>
            <a:off x="4596701" y="-27384"/>
            <a:ext cx="4571999" cy="688538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339752" y="116632"/>
            <a:ext cx="570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latin typeface="+mj-lt"/>
              </a:rPr>
              <a:t>Afdekmateriaal: liefst voedselarm en kalkrijk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5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6" y="-171400"/>
            <a:ext cx="7056784" cy="367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47" y="3140968"/>
            <a:ext cx="7048434" cy="45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971600" y="3212976"/>
            <a:ext cx="267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Herinrichting Groeve Blom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060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18369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899592" y="260648"/>
            <a:ext cx="7560840" cy="6192688"/>
            <a:chOff x="395536" y="260648"/>
            <a:chExt cx="7560840" cy="619268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60648"/>
              <a:ext cx="7560840" cy="6192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Rechte verbindingslijn 4"/>
            <p:cNvCxnSpPr/>
            <p:nvPr/>
          </p:nvCxnSpPr>
          <p:spPr>
            <a:xfrm>
              <a:off x="395536" y="2528312"/>
              <a:ext cx="75608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/>
          </p:nvCxnSpPr>
          <p:spPr>
            <a:xfrm>
              <a:off x="395536" y="4797152"/>
              <a:ext cx="75608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vak 1"/>
          <p:cNvSpPr txBox="1"/>
          <p:nvPr/>
        </p:nvSpPr>
        <p:spPr>
          <a:xfrm>
            <a:off x="4441640" y="6422557"/>
            <a:ext cx="4018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 smtClean="0"/>
              <a:t>*** zeer zeldzaam  |  ** zeldzaam  |  * vrij algemeen</a:t>
            </a:r>
            <a:endParaRPr lang="en-GB" sz="1400" i="1" dirty="0"/>
          </a:p>
        </p:txBody>
      </p:sp>
      <p:sp>
        <p:nvSpPr>
          <p:cNvPr id="3" name="PIJL-OMHOOG 2"/>
          <p:cNvSpPr/>
          <p:nvPr/>
        </p:nvSpPr>
        <p:spPr>
          <a:xfrm>
            <a:off x="539552" y="1194207"/>
            <a:ext cx="288032" cy="4968552"/>
          </a:xfrm>
          <a:prstGeom prst="upArrow">
            <a:avLst/>
          </a:prstGeom>
          <a:gradFill flip="none" rotWithShape="1">
            <a:gsLst>
              <a:gs pos="0">
                <a:srgbClr val="FFC000"/>
              </a:gs>
              <a:gs pos="70000">
                <a:srgbClr val="FFCC66"/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97" y="20979"/>
            <a:ext cx="9144000" cy="683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al 4"/>
          <p:cNvSpPr/>
          <p:nvPr/>
        </p:nvSpPr>
        <p:spPr>
          <a:xfrm rot="20029841">
            <a:off x="905861" y="2216454"/>
            <a:ext cx="4169333" cy="2536633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0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7" y="404664"/>
            <a:ext cx="9289746" cy="6277837"/>
          </a:xfrm>
        </p:spPr>
      </p:pic>
      <p:sp>
        <p:nvSpPr>
          <p:cNvPr id="5" name="Ovaal 4"/>
          <p:cNvSpPr/>
          <p:nvPr/>
        </p:nvSpPr>
        <p:spPr>
          <a:xfrm rot="20029841">
            <a:off x="620612" y="1842119"/>
            <a:ext cx="4169333" cy="2536633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56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33656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Westelijke terreinen meer doelsoorten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nl-NL" sz="2800" dirty="0" smtClean="0">
                <a:latin typeface="Calibri Light" panose="020F0302020204030204" pitchFamily="34" charset="0"/>
              </a:rPr>
              <a:t>Type kalk (zacht Maastrichts)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Ouderdom van open rotsmilieus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Warmer en droger klimaat (+ verwering!)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Gunstige expositie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Vaak gelegen in schrale (kalk)graslanden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Aanvoer van soorten door </a:t>
            </a:r>
            <a:r>
              <a:rPr lang="nl-NL" sz="2800" dirty="0" err="1" smtClean="0">
                <a:latin typeface="Calibri Light" panose="020F0302020204030204" pitchFamily="34" charset="0"/>
              </a:rPr>
              <a:t>Maasdal</a:t>
            </a:r>
            <a:r>
              <a:rPr lang="nl-NL" sz="2800" dirty="0" smtClean="0">
                <a:latin typeface="Calibri Light" panose="020F0302020204030204" pitchFamily="34" charset="0"/>
              </a:rPr>
              <a:t>?</a:t>
            </a:r>
          </a:p>
          <a:p>
            <a:endParaRPr lang="nl-NL" sz="2800" dirty="0" smtClean="0">
              <a:latin typeface="Calibri Light" panose="020F0302020204030204" pitchFamily="34" charset="0"/>
            </a:endParaRPr>
          </a:p>
          <a:p>
            <a:endParaRPr lang="nl-NL" sz="2800" dirty="0">
              <a:latin typeface="Calibri Light" panose="020F03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9788" r="415" b="22335"/>
          <a:stretch/>
        </p:blipFill>
        <p:spPr>
          <a:xfrm>
            <a:off x="2331296" y="5315068"/>
            <a:ext cx="3896888" cy="15567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5"/>
          <a:stretch/>
        </p:blipFill>
        <p:spPr>
          <a:xfrm>
            <a:off x="5976035" y="5301208"/>
            <a:ext cx="3167965" cy="15567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65786" r="17355" b="8679"/>
          <a:stretch/>
        </p:blipFill>
        <p:spPr>
          <a:xfrm>
            <a:off x="0" y="5301208"/>
            <a:ext cx="2411760" cy="15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Zijn doelsoorten pioniers?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9502" y="1556792"/>
            <a:ext cx="8229600" cy="4525963"/>
          </a:xfrm>
        </p:spPr>
        <p:txBody>
          <a:bodyPr>
            <a:normAutofit/>
          </a:bodyPr>
          <a:lstStyle/>
          <a:p>
            <a:r>
              <a:rPr lang="nl-NL" sz="2400" dirty="0" smtClean="0">
                <a:latin typeface="Calibri Light" panose="020F0302020204030204" pitchFamily="34" charset="0"/>
              </a:rPr>
              <a:t>Hoge, eenmalige reproductie?</a:t>
            </a:r>
          </a:p>
          <a:p>
            <a:r>
              <a:rPr lang="nl-NL" sz="2400" dirty="0" smtClean="0">
                <a:latin typeface="Calibri Light" panose="020F0302020204030204" pitchFamily="34" charset="0"/>
              </a:rPr>
              <a:t>Korte levensduur?</a:t>
            </a:r>
          </a:p>
          <a:p>
            <a:r>
              <a:rPr lang="nl-NL" sz="2400" dirty="0" smtClean="0">
                <a:latin typeface="Calibri Light" panose="020F0302020204030204" pitchFamily="34" charset="0"/>
              </a:rPr>
              <a:t>Goede verspreiding?</a:t>
            </a:r>
          </a:p>
          <a:p>
            <a:r>
              <a:rPr lang="nl-NL" sz="2400" dirty="0" smtClean="0">
                <a:latin typeface="Calibri Light" panose="020F0302020204030204" pitchFamily="34" charset="0"/>
              </a:rPr>
              <a:t>Snelle groeiers?</a:t>
            </a:r>
          </a:p>
          <a:p>
            <a:r>
              <a:rPr lang="nl-NL" sz="2400" dirty="0" smtClean="0">
                <a:latin typeface="Calibri Light" panose="020F0302020204030204" pitchFamily="34" charset="0"/>
              </a:rPr>
              <a:t>Lage stabiliteit?</a:t>
            </a:r>
          </a:p>
          <a:p>
            <a:endParaRPr lang="nl-N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5" b="5089"/>
          <a:stretch/>
        </p:blipFill>
        <p:spPr>
          <a:xfrm>
            <a:off x="-108520" y="4149080"/>
            <a:ext cx="9305645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Zijn doelsoorten pioniers?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err="1" smtClean="0">
                <a:latin typeface="Calibri Light" panose="020F0302020204030204" pitchFamily="34" charset="0"/>
              </a:rPr>
              <a:t>Pionierbegroeiingen</a:t>
            </a:r>
            <a:r>
              <a:rPr lang="nl-NL" sz="2800" dirty="0" smtClean="0">
                <a:latin typeface="Calibri Light" panose="020F0302020204030204" pitchFamily="34" charset="0"/>
              </a:rPr>
              <a:t> op rotsbodems</a:t>
            </a:r>
          </a:p>
          <a:p>
            <a:r>
              <a:rPr lang="nl-NL" sz="2800" dirty="0" smtClean="0">
                <a:latin typeface="Calibri Light" panose="020F0302020204030204" pitchFamily="34" charset="0"/>
              </a:rPr>
              <a:t>Havikskruiden van rotsen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50" b="7990"/>
          <a:stretch/>
        </p:blipFill>
        <p:spPr>
          <a:xfrm>
            <a:off x="0" y="3312543"/>
            <a:ext cx="9180512" cy="35454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22830" r="4995" b="37052"/>
          <a:stretch/>
        </p:blipFill>
        <p:spPr>
          <a:xfrm>
            <a:off x="6372200" y="2420888"/>
            <a:ext cx="2579298" cy="24455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101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096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chemeClr val="bg1"/>
                </a:solidFill>
              </a:rPr>
              <a:t>Zijn doelsoorten pioniers?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23528" y="1196752"/>
            <a:ext cx="3960440" cy="1252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Zuidelijke oeverlibel</a:t>
            </a: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Goede verspreiding</a:t>
            </a:r>
          </a:p>
          <a:p>
            <a:pPr>
              <a:buFontTx/>
              <a:buChar char="-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2-3 jarige ontwikkeling!</a:t>
            </a:r>
          </a:p>
          <a:p>
            <a:pPr>
              <a:buFontTx/>
              <a:buChar char="-"/>
            </a:pPr>
            <a:endParaRPr lang="nl-NL" sz="2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23528" y="6488668"/>
            <a:ext cx="156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Foto: Rob Felix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6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583</Words>
  <Application>Microsoft Office PowerPoint</Application>
  <PresentationFormat>Diavoorstelling (4:3)</PresentationFormat>
  <Paragraphs>112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Stencil</vt:lpstr>
      <vt:lpstr>Wingdings</vt:lpstr>
      <vt:lpstr>Kantoorthema</vt:lpstr>
      <vt:lpstr>Beheer van mergelgroeven  en rotsen </vt:lpstr>
      <vt:lpstr>Mergelgroeven en rotsen</vt:lpstr>
      <vt:lpstr>PowerPoint-presentatie</vt:lpstr>
      <vt:lpstr>PowerPoint-presentatie</vt:lpstr>
      <vt:lpstr>PowerPoint-presentatie</vt:lpstr>
      <vt:lpstr>Westelijke terreinen meer doelsoorten</vt:lpstr>
      <vt:lpstr>Zijn doelsoorten pioniers?</vt:lpstr>
      <vt:lpstr>Zijn doelsoorten pioniers?</vt:lpstr>
      <vt:lpstr>PowerPoint-presentatie</vt:lpstr>
      <vt:lpstr>Zijn doelsoorten pioniers?</vt:lpstr>
      <vt:lpstr>Zijn doelsoorten pioniers?</vt:lpstr>
      <vt:lpstr>Natuurlijke successie?</vt:lpstr>
      <vt:lpstr>PowerPoint-presentatie</vt:lpstr>
      <vt:lpstr>Of onderdeel van cultuurlandschap?</vt:lpstr>
      <vt:lpstr>Of onderdeel van cultuurlandschap?</vt:lpstr>
      <vt:lpstr>Conclusies voor huidige doelsoorten</vt:lpstr>
      <vt:lpstr>Beheer van groeves en omgeving</vt:lpstr>
      <vt:lpstr>PowerPoint-presentatie</vt:lpstr>
      <vt:lpstr>Inrichting van groeves</vt:lpstr>
      <vt:lpstr>Praktische knelpunten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Onderzoek mergelgroeven en rotsen</dc:title>
  <dc:creator>Marijn Nijssen</dc:creator>
  <cp:lastModifiedBy>Ariet</cp:lastModifiedBy>
  <cp:revision>83</cp:revision>
  <dcterms:created xsi:type="dcterms:W3CDTF">2014-09-17T08:37:19Z</dcterms:created>
  <dcterms:modified xsi:type="dcterms:W3CDTF">2016-04-12T09:05:28Z</dcterms:modified>
</cp:coreProperties>
</file>